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9"/>
  </p:notesMasterIdLst>
  <p:handoutMasterIdLst>
    <p:handoutMasterId r:id="rId30"/>
  </p:handoutMasterIdLst>
  <p:sldIdLst>
    <p:sldId id="634" r:id="rId2"/>
    <p:sldId id="525" r:id="rId3"/>
    <p:sldId id="586" r:id="rId4"/>
    <p:sldId id="256" r:id="rId5"/>
    <p:sldId id="725" r:id="rId6"/>
    <p:sldId id="526" r:id="rId7"/>
    <p:sldId id="556" r:id="rId8"/>
    <p:sldId id="698" r:id="rId9"/>
    <p:sldId id="651" r:id="rId10"/>
    <p:sldId id="679" r:id="rId11"/>
    <p:sldId id="681" r:id="rId12"/>
    <p:sldId id="683" r:id="rId13"/>
    <p:sldId id="754" r:id="rId14"/>
    <p:sldId id="755" r:id="rId15"/>
    <p:sldId id="687" r:id="rId16"/>
    <p:sldId id="688" r:id="rId17"/>
    <p:sldId id="717" r:id="rId18"/>
    <p:sldId id="689" r:id="rId19"/>
    <p:sldId id="761" r:id="rId20"/>
    <p:sldId id="756" r:id="rId21"/>
    <p:sldId id="544" r:id="rId22"/>
    <p:sldId id="747" r:id="rId23"/>
    <p:sldId id="760" r:id="rId24"/>
    <p:sldId id="690" r:id="rId25"/>
    <p:sldId id="691" r:id="rId26"/>
    <p:sldId id="757" r:id="rId27"/>
    <p:sldId id="758" r:id="rId28"/>
  </p:sldIdLst>
  <p:sldSz cx="9144000" cy="5143500" type="screen16x9"/>
  <p:notesSz cx="6858000" cy="9144000"/>
  <p:embeddedFontLst>
    <p:embeddedFont>
      <p:font typeface="Cambria Math" pitchFamily="18" charset="0"/>
      <p:regular r:id="rId31"/>
    </p:embeddedFont>
    <p:embeddedFont>
      <p:font typeface="楷体" pitchFamily="49" charset="-122"/>
      <p:regular r:id="rId32"/>
    </p:embeddedFont>
    <p:embeddedFont>
      <p:font typeface="华文新魏" pitchFamily="2" charset="-122"/>
      <p:regular r:id="rId33"/>
    </p:embeddedFont>
    <p:embeddedFont>
      <p:font typeface="隶书" pitchFamily="49" charset="-122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72">
          <p15:clr>
            <a:srgbClr val="A4A3A4"/>
          </p15:clr>
        </p15:guide>
        <p15:guide id="2" pos="28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72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023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20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35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3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7849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2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6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9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490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1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03598"/>
            <a:ext cx="7997825" cy="2953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第五章</a:t>
            </a:r>
            <a:r>
              <a:rPr lang="en-US" altLang="zh-CN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5.2 </a:t>
            </a:r>
            <a:r>
              <a:rPr lang="en-US" altLang="zh-CN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4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</a:t>
            </a:r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利用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去括号解一元一次方程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52463" y="1709843"/>
            <a:ext cx="8287272" cy="115236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8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通过以上解方程的过程，你能总结出含有括号的一元一次方程解法的一般步骤吗？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52463" y="3230563"/>
            <a:ext cx="1368425" cy="528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去括号</a:t>
            </a:r>
          </a:p>
        </p:txBody>
      </p:sp>
      <p:sp>
        <p:nvSpPr>
          <p:cNvPr id="22" name="Text Box 7"/>
          <p:cNvSpPr txBox="1"/>
          <p:nvPr/>
        </p:nvSpPr>
        <p:spPr>
          <a:xfrm>
            <a:off x="2668588" y="3227388"/>
            <a:ext cx="1008062" cy="5286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移项</a:t>
            </a:r>
          </a:p>
        </p:txBody>
      </p:sp>
      <p:sp>
        <p:nvSpPr>
          <p:cNvPr id="23" name="Text Box 8"/>
          <p:cNvSpPr txBox="1"/>
          <p:nvPr/>
        </p:nvSpPr>
        <p:spPr>
          <a:xfrm>
            <a:off x="4262438" y="3230563"/>
            <a:ext cx="2087562" cy="5286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合并同类项</a:t>
            </a:r>
          </a:p>
        </p:txBody>
      </p:sp>
      <p:sp>
        <p:nvSpPr>
          <p:cNvPr id="24" name="Text Box 9"/>
          <p:cNvSpPr txBox="1"/>
          <p:nvPr/>
        </p:nvSpPr>
        <p:spPr>
          <a:xfrm>
            <a:off x="6794500" y="3230563"/>
            <a:ext cx="1944688" cy="5286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系数化为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2020888" y="35194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3676650" y="35194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>
            <a:off x="6337300" y="3519488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00B17EE-CCD7-6AA3-3922-4DBE38F70781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4263C732-DA09-79B0-4CA9-30C12E8E8241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4">
                <a:extLst>
                  <a:ext uri="{FF2B5EF4-FFF2-40B4-BE49-F238E27FC236}">
                    <a16:creationId xmlns="" xmlns:a16="http://schemas.microsoft.com/office/drawing/2014/main" id="{703F58A6-2745-CDBE-6E3C-E6FFB9A14859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="" xmlns:a16="http://schemas.microsoft.com/office/drawing/2014/main" id="{FBD2F837-9492-AD72-1BF7-130A652B059A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70BB8C5C-7725-7C68-43D2-96A14A362B30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2716" y="1707654"/>
            <a:ext cx="2316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解下列方程：</a:t>
            </a:r>
          </a:p>
        </p:txBody>
      </p:sp>
      <p:sp>
        <p:nvSpPr>
          <p:cNvPr id="3" name="矩形 2"/>
          <p:cNvSpPr/>
          <p:nvPr/>
        </p:nvSpPr>
        <p:spPr>
          <a:xfrm>
            <a:off x="2920751" y="1705432"/>
            <a:ext cx="526923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+10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–1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 Box 7"/>
          <p:cNvSpPr txBox="1"/>
          <p:nvPr/>
        </p:nvSpPr>
        <p:spPr>
          <a:xfrm>
            <a:off x="928121" y="2381072"/>
            <a:ext cx="32591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解：去括号，得</a:t>
            </a:r>
          </a:p>
        </p:txBody>
      </p:sp>
      <p:sp>
        <p:nvSpPr>
          <p:cNvPr id="9" name="矩形 8"/>
          <p:cNvSpPr/>
          <p:nvPr/>
        </p:nvSpPr>
        <p:spPr>
          <a:xfrm>
            <a:off x="3888491" y="2381389"/>
            <a:ext cx="298450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–10=5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–2.</a:t>
            </a:r>
          </a:p>
        </p:txBody>
      </p:sp>
      <p:sp>
        <p:nvSpPr>
          <p:cNvPr id="10" name="Text Box 9"/>
          <p:cNvSpPr txBox="1"/>
          <p:nvPr/>
        </p:nvSpPr>
        <p:spPr>
          <a:xfrm>
            <a:off x="1624716" y="3000832"/>
            <a:ext cx="17573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</a:p>
        </p:txBody>
      </p:sp>
      <p:sp>
        <p:nvSpPr>
          <p:cNvPr id="11" name="矩形 10"/>
          <p:cNvSpPr/>
          <p:nvPr/>
        </p:nvSpPr>
        <p:spPr>
          <a:xfrm>
            <a:off x="3802131" y="3001149"/>
            <a:ext cx="325120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–5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=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2+10.</a:t>
            </a:r>
          </a:p>
        </p:txBody>
      </p:sp>
      <p:sp>
        <p:nvSpPr>
          <p:cNvPr id="12" name="Text Box 11"/>
          <p:cNvSpPr txBox="1"/>
          <p:nvPr/>
        </p:nvSpPr>
        <p:spPr>
          <a:xfrm>
            <a:off x="1624716" y="3608527"/>
            <a:ext cx="29527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</a:p>
        </p:txBody>
      </p:sp>
      <p:sp>
        <p:nvSpPr>
          <p:cNvPr id="18" name="矩形 17"/>
          <p:cNvSpPr/>
          <p:nvPr/>
        </p:nvSpPr>
        <p:spPr>
          <a:xfrm>
            <a:off x="4339976" y="3608527"/>
            <a:ext cx="14503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 8.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624716" y="4130497"/>
            <a:ext cx="261302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101276"/>
              </p:ext>
            </p:extLst>
          </p:nvPr>
        </p:nvGraphicFramePr>
        <p:xfrm>
          <a:off x="4468989" y="3990252"/>
          <a:ext cx="1192313" cy="812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r:id="rId3" imgW="598170" imgH="407035" progId="Equation.DSMT4">
                  <p:embed/>
                </p:oleObj>
              </mc:Choice>
              <mc:Fallback>
                <p:oleObj r:id="rId3" imgW="598170" imgH="4070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68989" y="3990252"/>
                        <a:ext cx="1192313" cy="81263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991F454-FD44-4C8D-AB77-F76B504086AB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B056EF63-4B4F-6A17-EABF-F0CDA0FF1A4E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4" name="圆角矩形 14">
                <a:extLst>
                  <a:ext uri="{FF2B5EF4-FFF2-40B4-BE49-F238E27FC236}">
                    <a16:creationId xmlns="" xmlns:a16="http://schemas.microsoft.com/office/drawing/2014/main" id="{9FA21925-F897-9F87-A4AE-283FE1314719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文本框 22">
                <a:extLst>
                  <a:ext uri="{FF2B5EF4-FFF2-40B4-BE49-F238E27FC236}">
                    <a16:creationId xmlns="" xmlns:a16="http://schemas.microsoft.com/office/drawing/2014/main" id="{D867DD67-83BF-E474-CE47-57C9D6098ACB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4471E756-9A28-432C-1EF5-D2CD4DC4000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8" grpId="0"/>
      <p:bldP spid="1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3" name="矩形 2"/>
          <p:cNvSpPr/>
          <p:nvPr/>
        </p:nvSpPr>
        <p:spPr>
          <a:xfrm>
            <a:off x="1075258" y="1285240"/>
            <a:ext cx="511810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–7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–1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=3–2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+3</a:t>
            </a:r>
            <a:r>
              <a:rPr kumimoji="0" lang="zh-CN" altLang="en-US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ext Box 7"/>
          <p:cNvSpPr txBox="1"/>
          <p:nvPr/>
        </p:nvSpPr>
        <p:spPr>
          <a:xfrm>
            <a:off x="1101725" y="1951990"/>
            <a:ext cx="32591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解：去括号，得</a:t>
            </a:r>
          </a:p>
        </p:txBody>
      </p:sp>
      <p:sp>
        <p:nvSpPr>
          <p:cNvPr id="7" name="Text Box 9"/>
          <p:cNvSpPr txBox="1"/>
          <p:nvPr/>
        </p:nvSpPr>
        <p:spPr>
          <a:xfrm>
            <a:off x="1768475" y="2555240"/>
            <a:ext cx="17573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</a:p>
        </p:txBody>
      </p:sp>
      <p:sp>
        <p:nvSpPr>
          <p:cNvPr id="9" name="Text Box 11"/>
          <p:cNvSpPr txBox="1"/>
          <p:nvPr/>
        </p:nvSpPr>
        <p:spPr>
          <a:xfrm>
            <a:off x="1768475" y="3221673"/>
            <a:ext cx="29527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</a:p>
        </p:txBody>
      </p:sp>
      <p:sp>
        <p:nvSpPr>
          <p:cNvPr id="10" name="矩形 9"/>
          <p:cNvSpPr/>
          <p:nvPr/>
        </p:nvSpPr>
        <p:spPr>
          <a:xfrm>
            <a:off x="4606290" y="3221673"/>
            <a:ext cx="189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–10.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748155" y="3869690"/>
            <a:ext cx="261302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sp>
        <p:nvSpPr>
          <p:cNvPr id="12" name="矩形 11"/>
          <p:cNvSpPr/>
          <p:nvPr/>
        </p:nvSpPr>
        <p:spPr>
          <a:xfrm>
            <a:off x="3923030" y="1951673"/>
            <a:ext cx="3730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7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+ 7= 3 – 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6. </a:t>
            </a:r>
          </a:p>
        </p:txBody>
      </p:sp>
      <p:sp>
        <p:nvSpPr>
          <p:cNvPr id="18" name="矩形 17"/>
          <p:cNvSpPr/>
          <p:nvPr/>
        </p:nvSpPr>
        <p:spPr>
          <a:xfrm>
            <a:off x="3857943" y="2554923"/>
            <a:ext cx="3730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7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+ 2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3 – 6 – 7. </a:t>
            </a:r>
          </a:p>
        </p:txBody>
      </p:sp>
      <p:sp>
        <p:nvSpPr>
          <p:cNvPr id="19" name="矩形 18"/>
          <p:cNvSpPr/>
          <p:nvPr/>
        </p:nvSpPr>
        <p:spPr>
          <a:xfrm>
            <a:off x="4720908" y="3869373"/>
            <a:ext cx="1194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= 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 bldLvl="0" animBg="1"/>
      <p:bldP spid="12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803704" y="1336544"/>
            <a:ext cx="8347710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一艘船从甲码头到乙码头顺流而行，用了2 h；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从乙码头返回甲码头逆流而行，用了2.5 h，已知水流的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速度是3 km/h，求船在静水中的平均速度．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3019" y="3043012"/>
            <a:ext cx="823214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分析：一般情况下可以认为这艘船往返的路程相等，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顺流速度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顺流时间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逆流速度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逆流时间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1" name="TextBox 3"/>
          <p:cNvSpPr txBox="1"/>
          <p:nvPr/>
        </p:nvSpPr>
        <p:spPr>
          <a:xfrm>
            <a:off x="3661942" y="3349717"/>
            <a:ext cx="395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2039517" y="3422107"/>
            <a:ext cx="5461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23" name="TextBox 6"/>
          <p:cNvSpPr txBox="1"/>
          <p:nvPr/>
        </p:nvSpPr>
        <p:spPr>
          <a:xfrm>
            <a:off x="5113552" y="3421472"/>
            <a:ext cx="5403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24" name="矩形 23"/>
          <p:cNvSpPr/>
          <p:nvPr/>
        </p:nvSpPr>
        <p:spPr>
          <a:xfrm>
            <a:off x="868988" y="3943442"/>
            <a:ext cx="8162290" cy="93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解：设船在静水中的平均速度为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km/h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kumimoji="0" lang="en-US" altLang="zh-CN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则顺流的速度为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 km/h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，逆流速度为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 km/h.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44B0A0F-1C36-1063-D02E-D1E837C77640}"/>
              </a:ext>
            </a:extLst>
          </p:cNvPr>
          <p:cNvGrpSpPr/>
          <p:nvPr/>
        </p:nvGrpSpPr>
        <p:grpSpPr>
          <a:xfrm>
            <a:off x="861669" y="921057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A463768B-7E30-41AB-7B1A-349189F79A14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4">
                <a:extLst>
                  <a:ext uri="{FF2B5EF4-FFF2-40B4-BE49-F238E27FC236}">
                    <a16:creationId xmlns="" xmlns:a16="http://schemas.microsoft.com/office/drawing/2014/main" id="{1577C4C1-F179-7039-6D6C-773F72C5CFEE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="" xmlns:a16="http://schemas.microsoft.com/office/drawing/2014/main" id="{9EE8D1CF-55FC-74BA-DA1F-155E8F8D9AA9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C172C250-A166-CE02-CB3C-6226BEBE8FE4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003935" y="1351915"/>
            <a:ext cx="4094480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根据往返路程相等，列得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024573" y="2341245"/>
            <a:ext cx="3311525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去括号，得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003935" y="2909570"/>
            <a:ext cx="4268788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移项及合并同类项，得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1024890" y="3444240"/>
            <a:ext cx="2494280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1003935" y="3988435"/>
            <a:ext cx="6405880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答：船在静水中的平均速度为 </a:t>
            </a:r>
            <a:r>
              <a:rPr kumimoji="0" lang="en-US" altLang="zh-CN" sz="2800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27 km/h.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73910" y="1818640"/>
            <a:ext cx="40119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+ 3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2.5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3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40710" y="2310448"/>
            <a:ext cx="29451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+ 6 = 2.5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7.5.</a:t>
            </a:r>
          </a:p>
        </p:txBody>
      </p:sp>
      <p:sp>
        <p:nvSpPr>
          <p:cNvPr id="18" name="TextBox 12"/>
          <p:cNvSpPr txBox="1"/>
          <p:nvPr/>
        </p:nvSpPr>
        <p:spPr>
          <a:xfrm>
            <a:off x="4657090" y="2899410"/>
            <a:ext cx="243047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en-US" altLang="zh-CN" sz="2800" kern="1200" cap="none" spc="0" normalizeH="0" baseline="0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0.5</a:t>
            </a:r>
            <a:r>
              <a:rPr kumimoji="0" lang="en-US" altLang="zh-CN" sz="2800" i="1" kern="1200" cap="none" spc="0" normalizeH="0" baseline="0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kumimoji="0" lang="en-US" altLang="zh-CN" sz="2800" kern="1200" cap="none" spc="0" normalizeH="0" baseline="0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13.5.</a:t>
            </a:r>
          </a:p>
        </p:txBody>
      </p:sp>
      <p:sp>
        <p:nvSpPr>
          <p:cNvPr id="19" name="TextBox 13"/>
          <p:cNvSpPr txBox="1"/>
          <p:nvPr/>
        </p:nvSpPr>
        <p:spPr>
          <a:xfrm>
            <a:off x="3441700" y="3405505"/>
            <a:ext cx="116395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27.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9" grpId="0" bldLvl="0" animBg="1"/>
      <p:bldP spid="10" grpId="0" bldLvl="0" animBg="1"/>
      <p:bldP spid="11" grpId="0"/>
      <p:bldP spid="12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5361"/>
          <p:cNvSpPr txBox="1">
            <a:spLocks noChangeArrowheads="1"/>
          </p:cNvSpPr>
          <p:nvPr/>
        </p:nvSpPr>
        <p:spPr bwMode="auto">
          <a:xfrm>
            <a:off x="647670" y="1336303"/>
            <a:ext cx="7678737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．将方程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3(4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去括号正确的是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  )</a:t>
            </a:r>
            <a:endParaRPr lang="en-US" altLang="zh-CN" sz="2400" b="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             B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endParaRPr lang="en-US" altLang="zh-CN" sz="2400" b="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             D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6660232" y="1491630"/>
            <a:ext cx="5757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="" xmlns:a16="http://schemas.microsoft.com/office/drawing/2014/main" id="{999DB1D3-7E7E-E594-649A-B19A80F3C898}"/>
                  </a:ext>
                </a:extLst>
              </p:cNvPr>
              <p:cNvSpPr txBox="1"/>
              <p:nvPr/>
            </p:nvSpPr>
            <p:spPr>
              <a:xfrm>
                <a:off x="1043608" y="842718"/>
                <a:ext cx="7883610" cy="3458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解方程</a:t>
                </a:r>
                <a:r>
                  <a:rPr lang="en-US" altLang="zh-CN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4(</a:t>
                </a:r>
                <a:r>
                  <a:rPr lang="en-US" altLang="zh-CN" sz="24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-1)-</a:t>
                </a:r>
                <a:r>
                  <a:rPr lang="en-US" altLang="zh-CN" sz="24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=2</a:t>
                </a:r>
                <a:r>
                  <a:rPr lang="zh-CN" altLang="en-US" sz="24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x 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步骤如下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去括号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-1-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=2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+1;②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移项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-2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=1+1;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合并同类项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=2;④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系数化为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dirty="0">
                    <a:solidFill>
                      <a:srgbClr val="000000"/>
                    </a:solidFill>
                    <a:effectLst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其中开始出现错误的一步是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A. ①           B. ②             C. ③           D. ④</a:t>
                </a: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999DB1D3-7E7E-E594-649A-B19A80F3C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842718"/>
                <a:ext cx="7883610" cy="3458063"/>
              </a:xfrm>
              <a:prstGeom prst="rect">
                <a:avLst/>
              </a:prstGeom>
              <a:blipFill>
                <a:blip r:embed="rId2"/>
                <a:stretch>
                  <a:fillRect l="-1160" b="-29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" name="任意多边形 1024"/>
          <p:cNvSpPr/>
          <p:nvPr/>
        </p:nvSpPr>
        <p:spPr>
          <a:xfrm>
            <a:off x="0" y="0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31142" name="矩形 131141"/>
          <p:cNvSpPr/>
          <p:nvPr/>
        </p:nvSpPr>
        <p:spPr>
          <a:xfrm>
            <a:off x="5003211" y="3291830"/>
            <a:ext cx="4032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sz="2400" b="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56" name="矩形 130355"/>
          <p:cNvSpPr/>
          <p:nvPr/>
        </p:nvSpPr>
        <p:spPr>
          <a:xfrm>
            <a:off x="899592" y="1234122"/>
            <a:ext cx="8064500" cy="267525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种饮料比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种饮料单价多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元，小明买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瓶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种饮料和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瓶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种饮料，一共花了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元，如果设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种饮料的单价为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瓶，那么所列方程正确的是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)</a:t>
            </a:r>
            <a:endParaRPr lang="en-US" altLang="zh-CN" sz="2400" b="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         B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en-US" altLang="zh-CN" sz="2400" b="0" i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         D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pt-BR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0359" name="矩形 130358"/>
          <p:cNvSpPr/>
          <p:nvPr/>
        </p:nvSpPr>
        <p:spPr>
          <a:xfrm>
            <a:off x="5356714" y="2398238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3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2" name="矩形 105571"/>
          <p:cNvSpPr/>
          <p:nvPr/>
        </p:nvSpPr>
        <p:spPr>
          <a:xfrm>
            <a:off x="968517" y="1424360"/>
            <a:ext cx="6267779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解下列方程：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(1)3(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解：去括号，得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2" name="矩形 105571"/>
          <p:cNvSpPr/>
          <p:nvPr/>
        </p:nvSpPr>
        <p:spPr>
          <a:xfrm>
            <a:off x="954869" y="1419622"/>
            <a:ext cx="8209061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2)3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7(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2(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解：去括号，得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同类项，得－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10.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955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5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91160" y="1216660"/>
            <a:ext cx="8747760" cy="332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能够根据实际问题列出一元一次方程，进一步体会方程模型的作用及应用价值，培养学生的模型意识.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通过使学生经历利用去括号解一元一次方程的过程，体会去括号这一步骤的合理性和必然性，提高学生的运算能力.</a:t>
            </a: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通过对实际问题的解决，增强学生分析问题、解决问题、阅读理解、抽象概括的能力，培养学生的应用意识.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7" name="矩形 161796"/>
          <p:cNvSpPr/>
          <p:nvPr/>
        </p:nvSpPr>
        <p:spPr>
          <a:xfrm>
            <a:off x="755576" y="1131590"/>
            <a:ext cx="7993062" cy="334623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．一艘船从甲码头到乙码头顺流行驶，用了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2.4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小时；从乙码头返回甲码头逆流行驶，用了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小时．已知水流的速度是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 km/h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，求船在静水中的速度．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解：设船在静水中的速度是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km/h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2.4(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3.2(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答：船在静水中的速度是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 km/h.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53D03A-6DA2-9688-D9F8-FE091845B65D}"/>
              </a:ext>
            </a:extLst>
          </p:cNvPr>
          <p:cNvSpPr txBox="1"/>
          <p:nvPr/>
        </p:nvSpPr>
        <p:spPr>
          <a:xfrm>
            <a:off x="899592" y="1419622"/>
            <a:ext cx="8028384" cy="2238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去括号的依据和作用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解一元一次方程的步骤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去括号、移项、合并同类项、系数化为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分析实际问题中的相等关系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列一元一次方程解决问题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19" name="矩形 142518"/>
          <p:cNvSpPr/>
          <p:nvPr/>
        </p:nvSpPr>
        <p:spPr>
          <a:xfrm>
            <a:off x="971600" y="915566"/>
            <a:ext cx="6480175" cy="39693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．解下列方程：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(1)3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2(10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(2)3(2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2(1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2[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3(</a:t>
            </a:r>
            <a:r>
              <a:rPr lang="en-US" altLang="zh-CN" sz="24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4)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6]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5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5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5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5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5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5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2" name="矩形 151561"/>
          <p:cNvSpPr/>
          <p:nvPr/>
        </p:nvSpPr>
        <p:spPr>
          <a:xfrm>
            <a:off x="755576" y="1203598"/>
            <a:ext cx="8255635" cy="168424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一架飞机在两城市之间飞行，风速为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时，顺风飞行需要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分，逆风飞行需要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小时．求无风时飞机的飞行速度和两城市之间的航程．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7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id="{A4693D4C-20B7-64CE-A86C-5556FED84D40}"/>
                  </a:ext>
                </a:extLst>
              </p:cNvPr>
              <p:cNvSpPr txBox="1"/>
              <p:nvPr/>
            </p:nvSpPr>
            <p:spPr>
              <a:xfrm>
                <a:off x="467544" y="1131590"/>
                <a:ext cx="8784976" cy="34453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设无风时飞机的飞行速度为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则顺风飞行的速度为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+24)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逆风飞行的速度为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-24)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200" i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en-US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根据题意</a:t>
                </a:r>
                <a:r>
                  <a:rPr lang="en-US" altLang="zh-CN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200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2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2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+24)=3(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-24).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=840.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3(</a:t>
                </a:r>
                <a:r>
                  <a:rPr lang="en-US" altLang="zh-CN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-24)=2 448.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答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无风时飞机的飞行速度为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840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两城市之间的航程为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2 448</a:t>
                </a:r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千米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4693D4C-20B7-64CE-A86C-5556FED84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31590"/>
                <a:ext cx="8784976" cy="3445302"/>
              </a:xfrm>
              <a:prstGeom prst="rect">
                <a:avLst/>
              </a:prstGeom>
              <a:blipFill rotWithShape="1">
                <a:blip r:embed="rId2"/>
                <a:stretch>
                  <a:fillRect l="-902" r="-972" b="-8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14" name="矩形 115913"/>
          <p:cNvSpPr/>
          <p:nvPr/>
        </p:nvSpPr>
        <p:spPr>
          <a:xfrm>
            <a:off x="539552" y="987574"/>
            <a:ext cx="8281987" cy="239966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某中学组织七年级师生春游．如果单独租用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座客车若干辆，刚好坐满；如果单独租用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座客车，可少租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辆，且余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个座位．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求参加春游的人数；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已知租用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座的客车日租金为每辆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250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座的客车日租金为每辆</a:t>
            </a:r>
            <a:r>
              <a:rPr lang="en-US" altLang="zh-CN" sz="20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300</a:t>
            </a:r>
            <a:r>
              <a:rPr lang="zh-CN" altLang="en-US" sz="20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元，问租用哪种客车更合算？</a:t>
            </a:r>
            <a:endParaRPr lang="en-US" altLang="zh-CN" sz="2000" b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15937" name="图片 115936" descr="C:/Users/Administrator/Desktop/未做图书/七上数学（人教）百分教用２０１７邬琼/61.TIF"/>
          <p:cNvPicPr>
            <a:picLocks noChangeAspect="1"/>
          </p:cNvPicPr>
          <p:nvPr/>
        </p:nvPicPr>
        <p:blipFill>
          <a:blip r:embed="rId2" r:link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0827" y="3164354"/>
            <a:ext cx="4321175" cy="1335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矩形 163844"/>
          <p:cNvSpPr/>
          <p:nvPr/>
        </p:nvSpPr>
        <p:spPr>
          <a:xfrm>
            <a:off x="755576" y="1275606"/>
            <a:ext cx="8335010" cy="2792239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设租用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座客车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辆，由题意，得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，所以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225.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答：参加春游的人数为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4.5×250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4×300.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答：租用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座客车更合算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39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131590"/>
            <a:ext cx="8167370" cy="3126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会用去括号的方法解一元一次方程；</a:t>
            </a:r>
          </a:p>
          <a:p>
            <a:pPr>
              <a:lnSpc>
                <a:spcPct val="170000"/>
              </a:lnSpc>
            </a:pP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将实际问题转化为数学问题，通过列方程解决实际问题.</a:t>
            </a:r>
          </a:p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将实际问题抽象为方程模型的过程中，如何寻找等量关系.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0562" y="1000108"/>
            <a:ext cx="8300720" cy="219188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问题：小花家来客人了，妈妈给了小花10元钱，让她买1听果奶和4听可乐，从商店回来后，小花交给妈妈3元钱.如果我们知道1听可乐比1听果奶多0.5元，能不能求出1听果奶是多少钱呢？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90562" y="3191990"/>
            <a:ext cx="7762875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分析：如果设1听果奶</a:t>
            </a:r>
            <a:r>
              <a:rPr 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元，根据题意，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可列出方程</a:t>
            </a:r>
            <a:r>
              <a:rPr 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4(</a:t>
            </a:r>
            <a:r>
              <a:rPr lang="en-US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+0.5)+</a:t>
            </a: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=10-3.</a:t>
            </a:r>
            <a:endParaRPr lang="en-US" altLang="en-US" sz="28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 rot="21469075">
            <a:off x="6073908" y="3638567"/>
            <a:ext cx="2879725" cy="1009650"/>
          </a:xfrm>
          <a:prstGeom prst="wedgeEllipseCallout">
            <a:avLst>
              <a:gd name="adj1" fmla="val -83901"/>
              <a:gd name="adj2" fmla="val 289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思考：</a:t>
            </a:r>
            <a:r>
              <a:rPr lang="zh-CN" altLang="en-US" sz="2400" b="1" dirty="0">
                <a:solidFill>
                  <a:srgbClr val="0033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怎样解这个方程呢？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17534" y="1059582"/>
            <a:ext cx="825055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4(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+0.5)+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=10-3.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解：去括号，得4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+2+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=7，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移项，得4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＝7-2,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合并同类项，得5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=5，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系数化为1，得</a:t>
            </a:r>
            <a:r>
              <a:rPr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=1.</a:t>
            </a:r>
          </a:p>
        </p:txBody>
      </p:sp>
      <p:sp>
        <p:nvSpPr>
          <p:cNvPr id="11" name="AutoShape 23"/>
          <p:cNvSpPr/>
          <p:nvPr/>
        </p:nvSpPr>
        <p:spPr>
          <a:xfrm>
            <a:off x="4538345" y="3002280"/>
            <a:ext cx="4438015" cy="1801718"/>
          </a:xfrm>
          <a:prstGeom prst="cloudCallout">
            <a:avLst>
              <a:gd name="adj1" fmla="val -62949"/>
              <a:gd name="adj2" fmla="val -113783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你知道这个方程与前面学过的有什么不同？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499097"/>
            <a:ext cx="8496944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某工厂采取节能措施，去年下半年与上半年相比，月平均用电量减少2000 </a:t>
            </a:r>
            <a:r>
              <a:rPr sz="2400" b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</a:t>
            </a:r>
            <a:r>
              <a:rPr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sz="2400" b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千瓦·时</a:t>
            </a:r>
            <a:r>
              <a:rPr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)，全年的用电量是150000 </a:t>
            </a:r>
            <a:r>
              <a:rPr sz="2400" b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kW·h.这个工厂去年上半年平均每月的用电量是多少</a:t>
            </a:r>
            <a:r>
              <a:rPr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138555" y="4155926"/>
            <a:ext cx="6369050" cy="519113"/>
          </a:xfrm>
          <a:prstGeom prst="rect">
            <a:avLst/>
          </a:prstGeom>
          <a:solidFill>
            <a:srgbClr val="ECD9FF"/>
          </a:solidFill>
          <a:ln w="19050">
            <a:solidFill>
              <a:srgbClr val="00B050"/>
            </a:solidFill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月平均用电量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×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月数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个月用电量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62716" y="3183341"/>
            <a:ext cx="7229475" cy="954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温馨提示：</a:t>
            </a:r>
            <a:endParaRPr kumimoji="0" lang="en-US" altLang="zh-CN" sz="2800" b="1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</a:t>
            </a:r>
            <a:r>
              <a:rPr kumimoji="0" lang="en-US" altLang="zh-CN" sz="2800" b="1" kern="1200" cap="none" spc="0" normalizeH="0" baseline="0" noProof="0" dirty="0" err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kW·h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的电量是指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kW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的电器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h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的用电量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AEBE11BA-D47A-C766-4C07-5907981268CC}"/>
              </a:ext>
            </a:extLst>
          </p:cNvPr>
          <p:cNvGrpSpPr/>
          <p:nvPr/>
        </p:nvGrpSpPr>
        <p:grpSpPr>
          <a:xfrm>
            <a:off x="862716" y="987574"/>
            <a:ext cx="3666199" cy="461665"/>
            <a:chOff x="460374" y="864542"/>
            <a:chExt cx="3666199" cy="461665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F0DBEE5-B225-0C60-56D3-FD24D9C8CE00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5" name="圆角矩形 14">
                <a:extLst>
                  <a:ext uri="{FF2B5EF4-FFF2-40B4-BE49-F238E27FC236}">
                    <a16:creationId xmlns="" xmlns:a16="http://schemas.microsoft.com/office/drawing/2014/main" id="{B5BECE0B-D4CC-19B5-47C6-43C193B9B1FD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文本框 22">
                <a:extLst>
                  <a:ext uri="{FF2B5EF4-FFF2-40B4-BE49-F238E27FC236}">
                    <a16:creationId xmlns="" xmlns:a16="http://schemas.microsoft.com/office/drawing/2014/main" id="{5A46CBC9-5079-E6BC-0066-4B084E0F4E06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83206850-BFF9-8596-0223-225D5853EC8B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27584" y="887506"/>
            <a:ext cx="7779385" cy="16842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设上半年每月平均用电</a:t>
            </a:r>
            <a:r>
              <a:rPr kumimoji="0" lang="en-US" altLang="zh-CN" sz="2400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kern="1200" cap="none" spc="0" normalizeH="0" baseline="0" noProof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，则下半年每月平均用电为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400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2000) </a:t>
            </a:r>
            <a:r>
              <a:rPr kumimoji="0" lang="en-US" altLang="zh-CN" sz="2400" kern="1200" cap="none" spc="0" normalizeH="0" baseline="0" noProof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．上半年共用电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2400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kern="1200" cap="none" spc="0" normalizeH="0" baseline="0" noProof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；下半年共用电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6(</a:t>
            </a:r>
            <a:r>
              <a:rPr kumimoji="0" lang="en-US" altLang="zh-CN" sz="2400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kumimoji="0" lang="en-US" altLang="zh-CN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2000) </a:t>
            </a:r>
            <a:r>
              <a:rPr kumimoji="0" lang="en-US" altLang="zh-CN" sz="2400" kern="1200" cap="none" spc="0" normalizeH="0" baseline="0" noProof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kW·h</a:t>
            </a:r>
            <a:r>
              <a:rPr kumimoji="0" lang="zh-CN" altLang="en-US" sz="24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</a:p>
        </p:txBody>
      </p:sp>
      <p:sp>
        <p:nvSpPr>
          <p:cNvPr id="11" name="Text Box 19"/>
          <p:cNvSpPr txBox="1"/>
          <p:nvPr/>
        </p:nvSpPr>
        <p:spPr>
          <a:xfrm>
            <a:off x="651657" y="2592705"/>
            <a:ext cx="33845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根据题意列出方程</a:t>
            </a:r>
          </a:p>
        </p:txBody>
      </p:sp>
      <p:sp>
        <p:nvSpPr>
          <p:cNvPr id="12" name="AutoShape 70"/>
          <p:cNvSpPr/>
          <p:nvPr/>
        </p:nvSpPr>
        <p:spPr>
          <a:xfrm>
            <a:off x="648229" y="3651870"/>
            <a:ext cx="2534920" cy="1108075"/>
          </a:xfrm>
          <a:prstGeom prst="cloudCallout">
            <a:avLst>
              <a:gd name="adj1" fmla="val 79856"/>
              <a:gd name="adj2" fmla="val -90338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怎样解这个方程？</a:t>
            </a:r>
          </a:p>
        </p:txBody>
      </p:sp>
      <p:sp>
        <p:nvSpPr>
          <p:cNvPr id="13" name="AutoShape 27"/>
          <p:cNvSpPr/>
          <p:nvPr/>
        </p:nvSpPr>
        <p:spPr>
          <a:xfrm>
            <a:off x="4139952" y="3447309"/>
            <a:ext cx="4859020" cy="1626870"/>
          </a:xfrm>
          <a:prstGeom prst="cloudCallout">
            <a:avLst>
              <a:gd name="adj1" fmla="val -46347"/>
              <a:gd name="adj2" fmla="val -55236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endParaRPr lang="zh-CN" altLang="zh-CN" sz="1800" b="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Text Box 28"/>
          <p:cNvSpPr txBox="1"/>
          <p:nvPr/>
        </p:nvSpPr>
        <p:spPr>
          <a:xfrm>
            <a:off x="4932040" y="3568911"/>
            <a:ext cx="3398837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这个方程与我们前面</a:t>
            </a:r>
          </a:p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研究过的方程有什么</a:t>
            </a:r>
          </a:p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不同？</a:t>
            </a:r>
          </a:p>
        </p:txBody>
      </p:sp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81375" y="2531110"/>
            <a:ext cx="4552950" cy="52197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6(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2 000)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150 000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ldLvl="0" animBg="1"/>
      <p:bldP spid="13" grpId="0" bldLvl="0" animBg="1"/>
      <p:bldP spid="14" grpId="0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云形标注 9"/>
          <p:cNvSpPr>
            <a:spLocks noChangeArrowheads="1"/>
          </p:cNvSpPr>
          <p:nvPr/>
        </p:nvSpPr>
        <p:spPr bwMode="auto">
          <a:xfrm flipV="1">
            <a:off x="5177637" y="680228"/>
            <a:ext cx="3766782" cy="1251200"/>
          </a:xfrm>
          <a:prstGeom prst="cloudCallout">
            <a:avLst>
              <a:gd name="adj1" fmla="val -91740"/>
              <a:gd name="adj2" fmla="val -11662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70C0"/>
            </a:solidFill>
            <a:round/>
          </a:ln>
        </p:spPr>
        <p:txBody>
          <a:bodyPr/>
          <a:lstStyle/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18365" y="1999124"/>
            <a:ext cx="4203700" cy="444500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12 000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150 000</a:t>
            </a:r>
          </a:p>
        </p:txBody>
      </p:sp>
      <p:sp>
        <p:nvSpPr>
          <p:cNvPr id="10" name="矩形 9"/>
          <p:cNvSpPr/>
          <p:nvPr/>
        </p:nvSpPr>
        <p:spPr>
          <a:xfrm>
            <a:off x="3618365" y="2674764"/>
            <a:ext cx="4203700" cy="444500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150 000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12 000</a:t>
            </a:r>
          </a:p>
        </p:txBody>
      </p:sp>
      <p:sp>
        <p:nvSpPr>
          <p:cNvPr id="12" name="矩形 11"/>
          <p:cNvSpPr/>
          <p:nvPr/>
        </p:nvSpPr>
        <p:spPr>
          <a:xfrm>
            <a:off x="3618365" y="3320559"/>
            <a:ext cx="2659063" cy="444500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162 000</a:t>
            </a:r>
          </a:p>
        </p:txBody>
      </p:sp>
      <p:sp>
        <p:nvSpPr>
          <p:cNvPr id="14" name="矩形 13"/>
          <p:cNvSpPr/>
          <p:nvPr/>
        </p:nvSpPr>
        <p:spPr>
          <a:xfrm>
            <a:off x="3618682" y="3968577"/>
            <a:ext cx="1870075" cy="444500"/>
          </a:xfrm>
          <a:prstGeom prst="rect">
            <a:avLst/>
          </a:prstGeom>
          <a:solidFill>
            <a:srgbClr val="FF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13 500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59"/>
          <p:cNvSpPr/>
          <p:nvPr/>
        </p:nvSpPr>
        <p:spPr>
          <a:xfrm>
            <a:off x="191587" y="1931179"/>
            <a:ext cx="2780030" cy="5219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解：去括号，得</a:t>
            </a:r>
          </a:p>
        </p:txBody>
      </p:sp>
      <p:sp>
        <p:nvSpPr>
          <p:cNvPr id="17" name="Text Box 62"/>
          <p:cNvSpPr txBox="1"/>
          <p:nvPr/>
        </p:nvSpPr>
        <p:spPr>
          <a:xfrm>
            <a:off x="777692" y="3281824"/>
            <a:ext cx="2853055" cy="5219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</a:p>
        </p:txBody>
      </p:sp>
      <p:sp>
        <p:nvSpPr>
          <p:cNvPr id="18" name="Rectangle 63"/>
          <p:cNvSpPr/>
          <p:nvPr/>
        </p:nvSpPr>
        <p:spPr>
          <a:xfrm>
            <a:off x="1067887" y="2573164"/>
            <a:ext cx="1835150" cy="5219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</a:p>
        </p:txBody>
      </p:sp>
      <p:sp>
        <p:nvSpPr>
          <p:cNvPr id="19" name="Text Box 65"/>
          <p:cNvSpPr txBox="1">
            <a:spLocks noChangeArrowheads="1"/>
          </p:cNvSpPr>
          <p:nvPr/>
        </p:nvSpPr>
        <p:spPr bwMode="auto">
          <a:xfrm>
            <a:off x="847542" y="3897139"/>
            <a:ext cx="252476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kumimoji="1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系数化为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，得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43608" y="1347614"/>
            <a:ext cx="420018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en-US" altLang="zh-CN" sz="2800" b="1" i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6(</a:t>
            </a:r>
            <a:r>
              <a:rPr lang="en-US" altLang="zh-CN" sz="2800" b="1" i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2 000)</a:t>
            </a: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150 000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Rectangle 4"/>
          <p:cNvSpPr>
            <a:spLocks noGrp="1" noChangeArrowheads="1"/>
          </p:cNvSpPr>
          <p:nvPr/>
        </p:nvSpPr>
        <p:spPr bwMode="auto">
          <a:xfrm>
            <a:off x="5533680" y="789394"/>
            <a:ext cx="3193592" cy="103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方程中有带括号的式子时，去括号是常用的化简步骤</a:t>
            </a:r>
            <a:r>
              <a:rPr lang="en-US" altLang="zh-CN" sz="2000" b="1" dirty="0">
                <a:solidFill>
                  <a:srgbClr val="CC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000" dirty="0">
              <a:solidFill>
                <a:srgbClr val="CC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6" grpId="0" bldLvl="0" animBg="1"/>
      <p:bldP spid="10" grpId="0" bldLvl="0" animBg="1"/>
      <p:bldP spid="12" grpId="0" bldLvl="0" animBg="1"/>
      <p:bldP spid="14" grpId="0" bldLvl="0" animBg="1"/>
      <p:bldP spid="16" grpId="0"/>
      <p:bldP spid="17" grpId="0"/>
      <p:bldP spid="18" grpId="0"/>
      <p:bldP spid="19" grpId="0"/>
      <p:bldP spid="2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561975" y="1210310"/>
            <a:ext cx="802767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latinLnBrk="0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思考</a:t>
            </a:r>
            <a:r>
              <a:rPr kumimoji="0" lang="zh-CN" altLang="en-US" sz="2800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：本题还有其他列方程的方法吗？用其他方法列出的方程应怎样解？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838200" y="2568575"/>
            <a:ext cx="56007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400" b="1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设上半年平均每月用电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kW·h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zh-CN" altLang="en-US" sz="28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135442"/>
              </p:ext>
            </p:extLst>
          </p:nvPr>
        </p:nvGraphicFramePr>
        <p:xfrm>
          <a:off x="2207578" y="3090228"/>
          <a:ext cx="3633787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3" imgW="1412240" imgH="407035" progId="Equation.DSMT4">
                  <p:embed/>
                </p:oleObj>
              </mc:Choice>
              <mc:Fallback>
                <p:oleObj r:id="rId3" imgW="1412240" imgH="40703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7578" y="3090228"/>
                        <a:ext cx="3633787" cy="10461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890032"/>
              </p:ext>
            </p:extLst>
          </p:nvPr>
        </p:nvGraphicFramePr>
        <p:xfrm>
          <a:off x="2519680" y="4310063"/>
          <a:ext cx="15525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r:id="rId5" imgW="635635" imgH="177800" progId="Equation.DSMT4">
                  <p:embed/>
                </p:oleObj>
              </mc:Choice>
              <mc:Fallback>
                <p:oleObj r:id="rId5" imgW="635635" imgH="1778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19680" y="4310063"/>
                        <a:ext cx="1552575" cy="434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1603</Words>
  <Application>Microsoft Office PowerPoint</Application>
  <PresentationFormat>全屏显示(16:9)</PresentationFormat>
  <Paragraphs>144</Paragraphs>
  <Slides>27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Arial</vt:lpstr>
      <vt:lpstr>宋体</vt:lpstr>
      <vt:lpstr>Times New Roman</vt:lpstr>
      <vt:lpstr>Cambria Math</vt:lpstr>
      <vt:lpstr>楷体</vt:lpstr>
      <vt:lpstr>华文新魏</vt:lpstr>
      <vt:lpstr>隶书</vt:lpstr>
      <vt:lpstr>Symbol</vt:lpstr>
      <vt:lpstr>Calibri</vt:lpstr>
      <vt:lpstr>黑体</vt:lpstr>
      <vt:lpstr>1_自定义设计方案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811</cp:revision>
  <dcterms:created xsi:type="dcterms:W3CDTF">2023-10-19T08:02:00Z</dcterms:created>
  <dcterms:modified xsi:type="dcterms:W3CDTF">2024-08-21T07:47:57Z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